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68" r:id="rId4"/>
    <p:sldId id="257" r:id="rId5"/>
    <p:sldId id="258" r:id="rId6"/>
    <p:sldId id="259" r:id="rId7"/>
    <p:sldId id="270" r:id="rId8"/>
    <p:sldId id="262" r:id="rId9"/>
    <p:sldId id="260" r:id="rId10"/>
    <p:sldId id="271" r:id="rId11"/>
    <p:sldId id="261" r:id="rId12"/>
    <p:sldId id="264" r:id="rId13"/>
    <p:sldId id="267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EB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Case Counts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all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Case Counts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Total Cases</c:v>
                </c:pt>
                <c:pt idx="1">
                  <c:v>Lab Confirmed Cases</c:v>
                </c:pt>
                <c:pt idx="2">
                  <c:v>Total Deaths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13268</c:v>
                </c:pt>
                <c:pt idx="1">
                  <c:v>8168</c:v>
                </c:pt>
                <c:pt idx="2">
                  <c:v>4960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235649424"/>
        <c:axId val="235647856"/>
        <c:axId val="0"/>
      </c:bar3DChart>
      <c:catAx>
        <c:axId val="23564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647856"/>
        <c:crosses val="autoZero"/>
        <c:auto val="1"/>
        <c:lblAlgn val="ctr"/>
        <c:lblOffset val="100"/>
        <c:noMultiLvlLbl val="0"/>
      </c:catAx>
      <c:valAx>
        <c:axId val="2356478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35649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tx2">
            <a:lumMod val="75000"/>
            <a:shade val="30000"/>
            <a:satMod val="115000"/>
          </a:schemeClr>
        </a:gs>
        <a:gs pos="50000">
          <a:schemeClr val="tx2">
            <a:lumMod val="75000"/>
            <a:shade val="67500"/>
            <a:satMod val="115000"/>
          </a:schemeClr>
        </a:gs>
        <a:gs pos="100000">
          <a:schemeClr val="tx2">
            <a:lumMod val="75000"/>
            <a:shade val="100000"/>
            <a:satMod val="115000"/>
          </a:schemeClr>
        </a:gs>
      </a:gsLst>
      <a:path path="circle">
        <a:fillToRect l="100000" t="100000"/>
      </a:path>
      <a:tileRect r="-100000" b="-100000"/>
    </a:gra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22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vhf/ebola/outbreaks/2014-west-africa/distribution-map.html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ime.com/3481824/ebola-patient-thomas-eric-duncan-dies/" TargetMode="External"/><Relationship Id="rId7" Type="http://schemas.openxmlformats.org/officeDocument/2006/relationships/hyperlink" Target="http://time.com/3537430/obama-hugs-nurse-ebola-survivor/" TargetMode="External"/><Relationship Id="rId2" Type="http://schemas.openxmlformats.org/officeDocument/2006/relationships/hyperlink" Target="http://time.com/3571401/nyc-doctor-ebola-banjo-craig-spenc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hyperlink" Target="http://time.com/3566147/ebola-survivor-amber-vinson-opens-up/" TargetMode="Externa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://www.ncbi.nlm.nih.gov/pmc/articles/PMC3378103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ime.com/3481824/ebola-patient-thomas-eric-duncan-dies/" TargetMode="External"/><Relationship Id="rId2" Type="http://schemas.openxmlformats.org/officeDocument/2006/relationships/hyperlink" Target="http://time.com/3571401/nyc-doctor-ebola-banjo-craig-spence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ime.com/3537430/obama-hugs-nurse-ebola-survivor/" TargetMode="External"/><Relationship Id="rId4" Type="http://schemas.openxmlformats.org/officeDocument/2006/relationships/hyperlink" Target="http://time.com/3566147/ebola-survivor-amber-vinson-opens-up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ncbi.nlm.nih.gov/pmc/articles/PMC3378103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biomedcentral.com/1471-2148/10/19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ebola</a:t>
            </a:r>
            <a:r>
              <a:rPr lang="en-US" dirty="0" smtClean="0"/>
              <a:t>, and how will it affect us?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Elaine </a:t>
            </a:r>
            <a:r>
              <a:rPr lang="en-US" dirty="0" err="1" smtClean="0"/>
              <a:t>thai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2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74545"/>
            <a:ext cx="10131425" cy="1456267"/>
          </a:xfrm>
        </p:spPr>
        <p:txBody>
          <a:bodyPr/>
          <a:lstStyle/>
          <a:p>
            <a:r>
              <a:rPr lang="en-US" dirty="0" smtClean="0"/>
              <a:t>Ebola: 2014 west Africa outbreak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152296"/>
            <a:ext cx="4330848" cy="3649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5647648" y="1736134"/>
            <a:ext cx="54542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Countries with widespread transmission: </a:t>
            </a:r>
            <a:r>
              <a:rPr lang="en-US" sz="2000" dirty="0" smtClean="0"/>
              <a:t>Guinea, Liberia, Sierra Leone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C000"/>
                </a:solidFill>
              </a:rPr>
              <a:t>Countries without widespread transmission:</a:t>
            </a:r>
            <a:r>
              <a:rPr lang="en-US" sz="2000" b="1" dirty="0">
                <a:solidFill>
                  <a:srgbClr val="FFC000"/>
                </a:solidFill>
              </a:rPr>
              <a:t> </a:t>
            </a:r>
            <a:r>
              <a:rPr lang="en-US" sz="2000" dirty="0" err="1" smtClean="0"/>
              <a:t>Mali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Kayes</a:t>
            </a:r>
            <a:r>
              <a:rPr lang="en-US" sz="2000" dirty="0" smtClean="0"/>
              <a:t>), Spain (Madrid), United States (Dallas, TX, New York City)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92D050"/>
                </a:solidFill>
              </a:rPr>
              <a:t>Countries with no current transmission:  </a:t>
            </a:r>
            <a:r>
              <a:rPr lang="en-US" sz="2000" dirty="0" smtClean="0"/>
              <a:t>Nigeria and Senegal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27103" y="61506"/>
            <a:ext cx="84087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Countries with cases of Ebola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30354" y="5983451"/>
            <a:ext cx="4496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www.cdc.gov/vhf/ebola/outbreaks/2014-west-africa/distribution-map.html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9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Ebola: fear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81239"/>
            <a:ext cx="10131425" cy="3649133"/>
          </a:xfrm>
        </p:spPr>
        <p:txBody>
          <a:bodyPr numCol="2"/>
          <a:lstStyle/>
          <a:p>
            <a:r>
              <a:rPr lang="en-US" dirty="0" smtClean="0"/>
              <a:t>We are not affected (Infection-wise) by Ebola unless we have come in contact with an infected person.</a:t>
            </a:r>
          </a:p>
          <a:p>
            <a:r>
              <a:rPr lang="en-US" dirty="0" smtClean="0"/>
              <a:t>The fear is not real, it is an over reaction.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Only </a:t>
            </a:r>
            <a:r>
              <a:rPr lang="en-US" dirty="0" smtClean="0">
                <a:solidFill>
                  <a:srgbClr val="FFFF00"/>
                </a:solidFill>
              </a:rPr>
              <a:t>4 Americans </a:t>
            </a:r>
            <a:r>
              <a:rPr lang="en-US" dirty="0" smtClean="0"/>
              <a:t>have been infected with Ebola, including </a:t>
            </a:r>
            <a:r>
              <a:rPr lang="en-US" dirty="0" smtClean="0">
                <a:solidFill>
                  <a:srgbClr val="FF0000"/>
                </a:solidFill>
              </a:rPr>
              <a:t>1 death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1DEB13"/>
                </a:solidFill>
              </a:rPr>
              <a:t>1 survivor. </a:t>
            </a:r>
          </a:p>
          <a:p>
            <a:r>
              <a:rPr lang="en-US" dirty="0">
                <a:solidFill>
                  <a:srgbClr val="1DEB13"/>
                </a:solidFill>
              </a:rPr>
              <a:t>Video: https://www.youtube.com/watch?v=lAz-F1QnyCk</a:t>
            </a:r>
            <a:endParaRPr lang="en-US" dirty="0">
              <a:solidFill>
                <a:srgbClr val="1DEB1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802" y="4309362"/>
            <a:ext cx="3029025" cy="2305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440" y="609600"/>
            <a:ext cx="3456491" cy="34564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13" y="4180865"/>
            <a:ext cx="3037485" cy="25115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881" y="1309470"/>
            <a:ext cx="2604149" cy="26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8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Ebola: American outbreak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23424"/>
            <a:ext cx="10131425" cy="3649133"/>
          </a:xfrm>
        </p:spPr>
        <p:txBody>
          <a:bodyPr numCol="2"/>
          <a:lstStyle/>
          <a:p>
            <a:r>
              <a:rPr lang="en-US" sz="2000" dirty="0" smtClean="0"/>
              <a:t>NYC Doctor Is well enough to be playing the Banjo and exercising. </a:t>
            </a:r>
            <a:r>
              <a:rPr lang="en-US" sz="2000" dirty="0"/>
              <a:t>Discharge soon. </a:t>
            </a:r>
            <a:r>
              <a:rPr lang="en-US" sz="2000" dirty="0">
                <a:hlinkClick r:id="rId2"/>
              </a:rPr>
              <a:t>http://time.com/3571401/nyc-doctor-ebola-banjo-craig-spencer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r>
              <a:rPr lang="en-US" sz="2000" dirty="0" smtClean="0"/>
              <a:t>Thomas Eric Duncan was the first person to be diagnosed </a:t>
            </a:r>
            <a:r>
              <a:rPr lang="en-US" sz="2000" dirty="0" smtClean="0"/>
              <a:t>with Ebola in the U.S. He passed away on Wednesday, October 8</a:t>
            </a:r>
            <a:r>
              <a:rPr lang="en-US" sz="2000" baseline="30000" dirty="0" smtClean="0"/>
              <a:t>th</a:t>
            </a:r>
            <a:r>
              <a:rPr lang="en-US" sz="2000" dirty="0"/>
              <a:t>, 2014. </a:t>
            </a:r>
            <a:r>
              <a:rPr lang="en-US" sz="2000" dirty="0">
                <a:hlinkClick r:id="rId3"/>
              </a:rPr>
              <a:t>http://time.com/3481824/ebola-patient-thomas-eric-duncan-dies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171" y="2866621"/>
            <a:ext cx="3657600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5414" y="5018627"/>
            <a:ext cx="57289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“Amber Vinson a Texas nurse who contracted Ebola after treating an infected patient stands with her nursing team during a press conference after being released from care at Emory University Hospital on Aug. 1, 2014 in Atlanta.”</a:t>
            </a:r>
          </a:p>
          <a:p>
            <a:r>
              <a:rPr lang="en-US" dirty="0">
                <a:hlinkClick r:id="rId5"/>
              </a:rPr>
              <a:t>http://time.com/3566147/ebola-survivor-amber-vinson-opens-up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526" y="329329"/>
            <a:ext cx="3552245" cy="23931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30530" y="183279"/>
            <a:ext cx="204215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“President </a:t>
            </a:r>
            <a:r>
              <a:rPr lang="en-US" dirty="0"/>
              <a:t>Barack Obama hugs nurse Nina Pham, who was declared free of the Ebola virus after contracting the disease while caring for a Liberian patient in Texas, during a meeting in the Oval Office in Washington on Oct. 24, </a:t>
            </a:r>
            <a:r>
              <a:rPr lang="en-US" dirty="0" smtClean="0"/>
              <a:t>2014”</a:t>
            </a:r>
          </a:p>
          <a:p>
            <a:r>
              <a:rPr lang="en-US" dirty="0">
                <a:hlinkClick r:id="rId7"/>
              </a:rPr>
              <a:t>http://time.com/3537430/obama-hugs-nurse-ebola-survivor</a:t>
            </a:r>
            <a:r>
              <a:rPr lang="en-US" dirty="0" smtClean="0">
                <a:hlinkClick r:id="rId7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62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Ebola: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837914"/>
            <a:ext cx="7955281" cy="4193092"/>
          </a:xfrm>
        </p:spPr>
        <p:txBody>
          <a:bodyPr numCol="2"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en-US" dirty="0"/>
              <a:t>“The recent </a:t>
            </a:r>
            <a:r>
              <a:rPr lang="en-US" dirty="0" err="1"/>
              <a:t>filovirus</a:t>
            </a:r>
            <a:r>
              <a:rPr lang="en-US" dirty="0"/>
              <a:t> outbreaks in Africa underscore the </a:t>
            </a:r>
            <a:r>
              <a:rPr lang="en-US" b="1" dirty="0">
                <a:solidFill>
                  <a:srgbClr val="FF0000"/>
                </a:solidFill>
              </a:rPr>
              <a:t>need for improved disease surveillance and early warning systems</a:t>
            </a:r>
            <a:r>
              <a:rPr lang="en-US" dirty="0"/>
              <a:t>, which become increasingly important for diseases of relatively low occurrence, but with a major public health impact at the international level”</a:t>
            </a:r>
          </a:p>
          <a:p>
            <a:pPr>
              <a:lnSpc>
                <a:spcPct val="160000"/>
              </a:lnSpc>
            </a:pPr>
            <a:endParaRPr lang="en-US" dirty="0" smtClean="0"/>
          </a:p>
          <a:p>
            <a:pPr>
              <a:lnSpc>
                <a:spcPct val="160000"/>
              </a:lnSpc>
            </a:pPr>
            <a:r>
              <a:rPr lang="en-US" dirty="0" smtClean="0"/>
              <a:t>“</a:t>
            </a:r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lack of adequate laboratory facilities </a:t>
            </a:r>
            <a:r>
              <a:rPr lang="en-US" dirty="0"/>
              <a:t>and integrated </a:t>
            </a:r>
            <a:r>
              <a:rPr lang="en-US" b="1" dirty="0">
                <a:solidFill>
                  <a:srgbClr val="FF0000"/>
                </a:solidFill>
              </a:rPr>
              <a:t>disease surveillance systems</a:t>
            </a:r>
            <a:r>
              <a:rPr lang="en-US" dirty="0"/>
              <a:t>, especially in regions where </a:t>
            </a:r>
            <a:r>
              <a:rPr lang="en-US" dirty="0" err="1"/>
              <a:t>filoviruses</a:t>
            </a:r>
            <a:r>
              <a:rPr lang="en-US" dirty="0"/>
              <a:t> are endemic, will </a:t>
            </a:r>
            <a:r>
              <a:rPr lang="en-US" b="1" dirty="0">
                <a:solidFill>
                  <a:srgbClr val="FF0000"/>
                </a:solidFill>
              </a:rPr>
              <a:t>largely prevent </a:t>
            </a:r>
            <a:r>
              <a:rPr lang="en-US" dirty="0"/>
              <a:t>these regions from being</a:t>
            </a:r>
            <a:r>
              <a:rPr lang="en-US" b="1" dirty="0">
                <a:solidFill>
                  <a:srgbClr val="FF0000"/>
                </a:solidFill>
              </a:rPr>
              <a:t> monitored for disease trends and initiate the required actions</a:t>
            </a:r>
            <a:r>
              <a:rPr lang="en-US" b="1" dirty="0" smtClean="0">
                <a:solidFill>
                  <a:srgbClr val="FF0000"/>
                </a:solidFill>
              </a:rPr>
              <a:t>.” </a:t>
            </a:r>
            <a:r>
              <a:rPr lang="en-US" u="sng" dirty="0">
                <a:hlinkClick r:id="rId2"/>
              </a:rPr>
              <a:t>http://www.ncbi.nlm.nih.gov/pmc/articles/PMC3378103/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4117340"/>
            <a:ext cx="3545840" cy="265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3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Ebola: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4251959" cy="3649133"/>
          </a:xfrm>
        </p:spPr>
        <p:txBody>
          <a:bodyPr numCol="1"/>
          <a:lstStyle/>
          <a:p>
            <a:r>
              <a:rPr lang="en-US" dirty="0" smtClean="0"/>
              <a:t>How bad of a threat is it for us?</a:t>
            </a:r>
          </a:p>
          <a:p>
            <a:r>
              <a:rPr lang="en-US" dirty="0" smtClean="0"/>
              <a:t>As long as proper isolation methods are used we should be safe.</a:t>
            </a:r>
          </a:p>
          <a:p>
            <a:r>
              <a:rPr lang="en-US" dirty="0" smtClean="0"/>
              <a:t>Ebola is not a major threat for us!</a:t>
            </a:r>
          </a:p>
          <a:p>
            <a:r>
              <a:rPr lang="en-US" dirty="0" smtClean="0"/>
              <a:t>…But it is for the citizens of West Africa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680" y="1845733"/>
            <a:ext cx="63500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1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49241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"2014 Ebola Outbreak in West Africa." </a:t>
            </a:r>
            <a:r>
              <a:rPr lang="en-US" i="1" dirty="0"/>
              <a:t>Centers for Disease Control and Prevention</a:t>
            </a:r>
            <a:r>
              <a:rPr lang="en-US" dirty="0"/>
              <a:t>. Centers for Disease Control and Prevention, 08 Oct. 2014. Web. 11 Oct. 2014. &lt;http://www.cdc.gov/vhf/Ebola/outbreaks/2014-west-africa/index.html&gt;. </a:t>
            </a:r>
          </a:p>
          <a:p>
            <a:r>
              <a:rPr lang="en-US" dirty="0"/>
              <a:t>"Ebola Virus Disease." </a:t>
            </a:r>
            <a:r>
              <a:rPr lang="en-US" i="1" dirty="0"/>
              <a:t>WHO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11 Oct. 2014. &lt;http://www.who.int/mediacentre/factsheets/fs103/en/&gt;. </a:t>
            </a:r>
          </a:p>
          <a:p>
            <a:r>
              <a:rPr lang="en-US" dirty="0" smtClean="0"/>
              <a:t>Martina</a:t>
            </a:r>
            <a:r>
              <a:rPr lang="en-US" dirty="0"/>
              <a:t>, Byron EE, and Albert DME </a:t>
            </a:r>
            <a:r>
              <a:rPr lang="en-US" dirty="0" err="1"/>
              <a:t>Osterhaus</a:t>
            </a:r>
            <a:r>
              <a:rPr lang="en-US" dirty="0"/>
              <a:t>. "Ebola." </a:t>
            </a:r>
            <a:r>
              <a:rPr lang="en-US" i="1" dirty="0"/>
              <a:t>National Center for Biotechnology Information</a:t>
            </a:r>
            <a:r>
              <a:rPr lang="en-US" dirty="0"/>
              <a:t>. U.S. National Library of Medicine, 28 Sept. 0005. Web. 05 Nov. 2014. &lt;http://www.ncbi.nlm.nih.gov/pmc/articles/PMC3378103/&gt;.</a:t>
            </a:r>
          </a:p>
          <a:p>
            <a:r>
              <a:rPr lang="en-US" dirty="0" smtClean="0"/>
              <a:t>Taylor</a:t>
            </a:r>
            <a:r>
              <a:rPr lang="en-US" dirty="0"/>
              <a:t>, Derek J., Robert W. Leach, and Jeremy </a:t>
            </a:r>
            <a:r>
              <a:rPr lang="en-US" dirty="0" err="1"/>
              <a:t>Bruenn</a:t>
            </a:r>
            <a:r>
              <a:rPr lang="en-US" dirty="0"/>
              <a:t>. "</a:t>
            </a:r>
            <a:r>
              <a:rPr lang="en-US" dirty="0" err="1"/>
              <a:t>Filoviruses</a:t>
            </a:r>
            <a:r>
              <a:rPr lang="en-US" dirty="0"/>
              <a:t> Are Ancient and Integrated into Mammalian Genomes." </a:t>
            </a:r>
            <a:r>
              <a:rPr lang="en-US" i="1" dirty="0" err="1"/>
              <a:t>Filoviruses</a:t>
            </a:r>
            <a:r>
              <a:rPr lang="en-US" i="1" dirty="0"/>
              <a:t> Are Ancient and Integrated into Mammalian Genomes</a:t>
            </a:r>
            <a:r>
              <a:rPr lang="en-US" dirty="0"/>
              <a:t> (2010): n. </a:t>
            </a:r>
            <a:r>
              <a:rPr lang="en-US" dirty="0" err="1"/>
              <a:t>pag</a:t>
            </a:r>
            <a:r>
              <a:rPr lang="en-US" dirty="0"/>
              <a:t>. </a:t>
            </a:r>
            <a:r>
              <a:rPr lang="en-US" i="1" dirty="0"/>
              <a:t>BMC Evolutionary Biology</a:t>
            </a:r>
            <a:r>
              <a:rPr lang="en-US" dirty="0"/>
              <a:t>. 22 June 2010. Web. 05 Nov. 2014. &lt;http://www.biomedcentral.com/1471-2148/10/193&gt;.</a:t>
            </a:r>
          </a:p>
          <a:p>
            <a:r>
              <a:rPr lang="en-US" dirty="0" smtClean="0"/>
              <a:t>Time.com: </a:t>
            </a:r>
            <a:r>
              <a:rPr lang="en-US" u="sng" dirty="0">
                <a:hlinkClick r:id="rId2"/>
              </a:rPr>
              <a:t>http://time.com/3571401/nyc-doctor-ebola-banjo-craig-spencer/</a:t>
            </a:r>
            <a:endParaRPr lang="en-US" dirty="0"/>
          </a:p>
          <a:p>
            <a:r>
              <a:rPr lang="en-US" u="sng" dirty="0">
                <a:hlinkClick r:id="rId3"/>
              </a:rPr>
              <a:t>http://time.com/3481824/ebola-patient-thomas-eric-duncan-dies/</a:t>
            </a:r>
            <a:endParaRPr lang="en-US" dirty="0"/>
          </a:p>
          <a:p>
            <a:r>
              <a:rPr lang="en-US" u="sng" dirty="0">
                <a:hlinkClick r:id="rId4"/>
              </a:rPr>
              <a:t>http://time.com/3566147/ebola-survivor-amber-vinson-opens-up/</a:t>
            </a:r>
            <a:endParaRPr lang="en-US" dirty="0"/>
          </a:p>
          <a:p>
            <a:r>
              <a:rPr lang="en-US" u="sng" dirty="0">
                <a:hlinkClick r:id="rId5"/>
              </a:rPr>
              <a:t>http://time.com/3537430/obama-hugs-nurse-ebola-survivor</a:t>
            </a:r>
            <a:r>
              <a:rPr lang="en-US" u="sng" dirty="0" smtClean="0">
                <a:hlinkClick r:id="rId5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42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Ebola: What is it?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37733"/>
            <a:ext cx="10131425" cy="364913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“Ebola </a:t>
            </a:r>
            <a:r>
              <a:rPr lang="en-US" dirty="0"/>
              <a:t>virus disease (EVD), formerly known as Ebola </a:t>
            </a:r>
            <a:r>
              <a:rPr lang="en-US" dirty="0" err="1"/>
              <a:t>haemorrhagic</a:t>
            </a:r>
            <a:r>
              <a:rPr lang="en-US" dirty="0"/>
              <a:t> fever, is a severe, often fatal illness in humans. </a:t>
            </a:r>
            <a:r>
              <a:rPr lang="en-US" dirty="0" smtClean="0"/>
              <a:t>“ – WHO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It is a deadly virus; however it is not easily reproducible and transmissible as viruses such as the flu.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072" y="4109050"/>
            <a:ext cx="4816180" cy="240809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9253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Ebola: Mortality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754" y="2314595"/>
            <a:ext cx="10131425" cy="3649133"/>
          </a:xfrm>
        </p:spPr>
        <p:txBody>
          <a:bodyPr numCol="2"/>
          <a:lstStyle/>
          <a:p>
            <a:pPr>
              <a:lnSpc>
                <a:spcPct val="150000"/>
              </a:lnSpc>
            </a:pPr>
            <a:r>
              <a:rPr lang="en-US" dirty="0"/>
              <a:t>“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Filoviruses</a:t>
            </a:r>
            <a:r>
              <a:rPr lang="en-US" dirty="0">
                <a:latin typeface="+mj-lt"/>
              </a:rPr>
              <a:t> are zoonotic and among the deadliest viruses known to mankind, with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mortality rates </a:t>
            </a:r>
            <a:r>
              <a:rPr lang="en-US" dirty="0">
                <a:latin typeface="+mj-lt"/>
              </a:rPr>
              <a:t>in outbreaks reaching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up to 90%. </a:t>
            </a:r>
            <a:r>
              <a:rPr lang="en-US" dirty="0">
                <a:latin typeface="+mj-lt"/>
              </a:rPr>
              <a:t>Despite numerous efforts to identify the host reservoir(s), the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transmission cycle </a:t>
            </a:r>
            <a:r>
              <a:rPr lang="en-US" dirty="0">
                <a:latin typeface="+mj-lt"/>
              </a:rPr>
              <a:t>of </a:t>
            </a:r>
            <a:r>
              <a:rPr lang="en-US" dirty="0" err="1">
                <a:latin typeface="+mj-lt"/>
              </a:rPr>
              <a:t>filoviruses</a:t>
            </a:r>
            <a:r>
              <a:rPr lang="en-US" dirty="0">
                <a:latin typeface="+mj-lt"/>
              </a:rPr>
              <a:t> between the animal host(s) and humans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remains unclear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.” </a:t>
            </a:r>
            <a:r>
              <a:rPr lang="en-US" dirty="0" smtClean="0">
                <a:latin typeface="+mj-lt"/>
              </a:rPr>
              <a:t>- </a:t>
            </a:r>
            <a:r>
              <a:rPr lang="en-US" u="sng" dirty="0">
                <a:latin typeface="+mj-lt"/>
                <a:hlinkClick r:id="rId2"/>
              </a:rPr>
              <a:t>http://www.ncbi.nlm.nih.gov/pmc/articles/PMC3378103</a:t>
            </a:r>
            <a:r>
              <a:rPr lang="en-US" u="sng" dirty="0" smtClean="0">
                <a:latin typeface="+mj-lt"/>
                <a:hlinkClick r:id="rId2"/>
              </a:rPr>
              <a:t>/</a:t>
            </a:r>
            <a:endParaRPr lang="en-US" u="sng" dirty="0">
              <a:latin typeface="+mj-lt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8652295" y="4615930"/>
            <a:ext cx="3355377" cy="1915064"/>
          </a:xfrm>
          <a:prstGeom prst="wedgeRect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50% is the average fatality rate, with some cases varying from 25% to 90% in past outbreaks. </a:t>
            </a:r>
          </a:p>
        </p:txBody>
      </p:sp>
      <p:sp>
        <p:nvSpPr>
          <p:cNvPr id="6" name="Smiley Face 5"/>
          <p:cNvSpPr/>
          <p:nvPr/>
        </p:nvSpPr>
        <p:spPr>
          <a:xfrm>
            <a:off x="6113252" y="1021431"/>
            <a:ext cx="1526875" cy="1380227"/>
          </a:xfrm>
          <a:prstGeom prst="smileyFac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/>
          <p:cNvSpPr/>
          <p:nvPr/>
        </p:nvSpPr>
        <p:spPr>
          <a:xfrm>
            <a:off x="7949811" y="1075266"/>
            <a:ext cx="1526875" cy="1380227"/>
          </a:xfrm>
          <a:prstGeom prst="smileyFac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/>
          <p:cNvSpPr/>
          <p:nvPr/>
        </p:nvSpPr>
        <p:spPr>
          <a:xfrm>
            <a:off x="9839416" y="1075266"/>
            <a:ext cx="1526875" cy="1380227"/>
          </a:xfrm>
          <a:prstGeom prst="smileyFac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/>
          <p:cNvSpPr/>
          <p:nvPr/>
        </p:nvSpPr>
        <p:spPr>
          <a:xfrm>
            <a:off x="6113251" y="2847197"/>
            <a:ext cx="1526875" cy="1380227"/>
          </a:xfrm>
          <a:prstGeom prst="smileyFace">
            <a:avLst>
              <a:gd name="adj" fmla="val -4653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/>
          <p:cNvSpPr/>
          <p:nvPr/>
        </p:nvSpPr>
        <p:spPr>
          <a:xfrm>
            <a:off x="7976333" y="2886256"/>
            <a:ext cx="1526875" cy="1380227"/>
          </a:xfrm>
          <a:prstGeom prst="smileyFace">
            <a:avLst>
              <a:gd name="adj" fmla="val -4653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iley Face 17"/>
          <p:cNvSpPr/>
          <p:nvPr/>
        </p:nvSpPr>
        <p:spPr>
          <a:xfrm>
            <a:off x="9839415" y="2881861"/>
            <a:ext cx="1526875" cy="1380227"/>
          </a:xfrm>
          <a:prstGeom prst="smileyFace">
            <a:avLst>
              <a:gd name="adj" fmla="val -4653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0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Ebola: 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067" y="1915064"/>
            <a:ext cx="7867291" cy="4580626"/>
          </a:xfrm>
        </p:spPr>
        <p:txBody>
          <a:bodyPr numCol="2"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+mj-lt"/>
              </a:rPr>
              <a:t>B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ats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, rodents, shrews, 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tenrecs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and marsupials </a:t>
            </a:r>
            <a:r>
              <a:rPr lang="en-US" dirty="0">
                <a:latin typeface="+mj-lt"/>
              </a:rPr>
              <a:t>were found to carry 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filovirus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-like elements </a:t>
            </a:r>
            <a:r>
              <a:rPr lang="en-US" dirty="0">
                <a:latin typeface="+mj-lt"/>
              </a:rPr>
              <a:t>in their genomes. </a:t>
            </a:r>
            <a:r>
              <a:rPr lang="en-US" dirty="0" err="1">
                <a:latin typeface="+mj-lt"/>
              </a:rPr>
              <a:t>Filoviruses</a:t>
            </a:r>
            <a:r>
              <a:rPr lang="en-US" dirty="0">
                <a:latin typeface="+mj-lt"/>
              </a:rPr>
              <a:t> are at minimum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10,000,000 years old. </a:t>
            </a:r>
            <a:endParaRPr lang="en-US" dirty="0" smtClean="0">
              <a:solidFill>
                <a:srgbClr val="FFFF00"/>
              </a:solidFill>
              <a:latin typeface="+mj-lt"/>
            </a:endParaRPr>
          </a:p>
          <a:p>
            <a:r>
              <a:rPr lang="en-US" dirty="0">
                <a:latin typeface="+mj-lt"/>
              </a:rPr>
              <a:t>“The ongoing threat of emerging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hemorrhagic diseases</a:t>
            </a:r>
            <a:r>
              <a:rPr lang="en-US" dirty="0">
                <a:latin typeface="+mj-lt"/>
              </a:rPr>
              <a:t> has made the search for reservoir species with a history of coevolution with </a:t>
            </a:r>
            <a:r>
              <a:rPr lang="en-US" dirty="0" err="1">
                <a:latin typeface="+mj-lt"/>
              </a:rPr>
              <a:t>filoviruses</a:t>
            </a:r>
            <a:r>
              <a:rPr lang="en-US" dirty="0">
                <a:latin typeface="+mj-lt"/>
              </a:rPr>
              <a:t> a priority…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Bats</a:t>
            </a:r>
            <a:r>
              <a:rPr lang="en-US" dirty="0">
                <a:latin typeface="+mj-lt"/>
              </a:rPr>
              <a:t> are considered a candidate for a reservoir based on the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detection of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filovirus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-specific RNA, antibodies, and viral particles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.”</a:t>
            </a:r>
          </a:p>
          <a:p>
            <a:r>
              <a:rPr lang="en-US" sz="1600" dirty="0" smtClean="0"/>
              <a:t>- </a:t>
            </a:r>
            <a:r>
              <a:rPr lang="en-US" sz="1600" u="sng" dirty="0">
                <a:hlinkClick r:id="rId2"/>
              </a:rPr>
              <a:t>http://www.biomedcentral.com/1471-2148/10/193</a:t>
            </a:r>
            <a:endParaRPr lang="en-US" sz="16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784" y="471284"/>
            <a:ext cx="4163022" cy="2772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294" y="3239608"/>
            <a:ext cx="3005826" cy="2461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806" y="758478"/>
            <a:ext cx="3294802" cy="219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983" y="3382238"/>
            <a:ext cx="3810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634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Ebola: How it spreads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/>
              <a:t>Ebola is introduced into the human population through close contact with </a:t>
            </a:r>
            <a:r>
              <a:rPr lang="en-US" dirty="0" smtClean="0"/>
              <a:t>bodily </a:t>
            </a:r>
            <a:r>
              <a:rPr lang="en-US" dirty="0"/>
              <a:t>fluids of infected </a:t>
            </a:r>
            <a:r>
              <a:rPr lang="en-US" dirty="0" smtClean="0"/>
              <a:t>animals.</a:t>
            </a:r>
            <a:endParaRPr lang="en-US" dirty="0"/>
          </a:p>
          <a:p>
            <a:r>
              <a:rPr lang="en-US" dirty="0"/>
              <a:t>Ebola then spreads through human-to-human transmission </a:t>
            </a:r>
            <a:r>
              <a:rPr lang="en-US" dirty="0" smtClean="0"/>
              <a:t>by </a:t>
            </a:r>
            <a:r>
              <a:rPr lang="en-US" dirty="0"/>
              <a:t>direct contact </a:t>
            </a:r>
            <a:r>
              <a:rPr lang="en-US" dirty="0" smtClean="0"/>
              <a:t>with bodily </a:t>
            </a:r>
            <a:r>
              <a:rPr lang="en-US" dirty="0"/>
              <a:t>fluids of infected people, </a:t>
            </a:r>
            <a:r>
              <a:rPr lang="en-US" dirty="0" smtClean="0"/>
              <a:t>or with contaminated surfaces </a:t>
            </a:r>
            <a:r>
              <a:rPr lang="en-US" dirty="0"/>
              <a:t>and </a:t>
            </a:r>
            <a:r>
              <a:rPr lang="en-US" dirty="0" smtClean="0"/>
              <a:t>materials of these fluids or secretions.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74" y="936986"/>
            <a:ext cx="3629420" cy="2410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476" y="394659"/>
            <a:ext cx="2095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373" y="2963937"/>
            <a:ext cx="3873717" cy="371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7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Ebola: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66021"/>
            <a:ext cx="10131425" cy="3649133"/>
          </a:xfrm>
        </p:spPr>
        <p:txBody>
          <a:bodyPr numCol="2">
            <a:normAutofit/>
          </a:bodyPr>
          <a:lstStyle/>
          <a:p>
            <a:r>
              <a:rPr lang="en-US" sz="2000" dirty="0" smtClean="0">
                <a:latin typeface="+mj-lt"/>
              </a:rPr>
              <a:t>There is an incubation period in which symptoms may appear within </a:t>
            </a: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2 to 21 days.</a:t>
            </a:r>
          </a:p>
          <a:p>
            <a:r>
              <a:rPr lang="en-US" sz="2000" dirty="0" smtClean="0">
                <a:solidFill>
                  <a:srgbClr val="1DEB13"/>
                </a:solidFill>
                <a:latin typeface="+mj-lt"/>
              </a:rPr>
              <a:t>“Humans are not infectious until they develop symptoms” – WHO</a:t>
            </a:r>
          </a:p>
          <a:p>
            <a:r>
              <a:rPr lang="en-US" sz="2000" b="1" u="sng" dirty="0" smtClean="0">
                <a:solidFill>
                  <a:srgbClr val="FFFF00"/>
                </a:solidFill>
                <a:latin typeface="+mj-lt"/>
              </a:rPr>
              <a:t>Beginning symptoms: </a:t>
            </a:r>
            <a:r>
              <a:rPr lang="en-US" sz="2000" dirty="0" smtClean="0">
                <a:latin typeface="+mj-lt"/>
              </a:rPr>
              <a:t>fever fatigue, muscle pain, headache and sore throat.</a:t>
            </a:r>
          </a:p>
          <a:p>
            <a:r>
              <a:rPr lang="en-US" sz="2000" b="1" u="sng" dirty="0" smtClean="0">
                <a:solidFill>
                  <a:srgbClr val="FFFF00"/>
                </a:solidFill>
                <a:latin typeface="+mj-lt"/>
              </a:rPr>
              <a:t>Advanced symptoms:</a:t>
            </a: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Vomiting, diarrhea, rash, symptoms of impaired kidney and liver function, and internal and or external bleeding</a:t>
            </a:r>
          </a:p>
          <a:p>
            <a:r>
              <a:rPr lang="en-US" sz="2000" dirty="0" smtClean="0">
                <a:latin typeface="+mj-lt"/>
              </a:rPr>
              <a:t>Findings have shown </a:t>
            </a:r>
            <a:r>
              <a:rPr lang="en-US" sz="2000" dirty="0" smtClean="0">
                <a:solidFill>
                  <a:srgbClr val="00B0F0"/>
                </a:solidFill>
                <a:latin typeface="+mj-lt"/>
              </a:rPr>
              <a:t>low white blood cell and platelet counts </a:t>
            </a:r>
            <a:r>
              <a:rPr lang="en-US" sz="2000" dirty="0" smtClean="0">
                <a:latin typeface="+mj-lt"/>
              </a:rPr>
              <a:t>and elevated liver enzymes, which may convey the </a:t>
            </a:r>
            <a:r>
              <a:rPr lang="en-US" sz="2000" dirty="0" smtClean="0">
                <a:solidFill>
                  <a:srgbClr val="00B0F0"/>
                </a:solidFill>
                <a:latin typeface="+mj-lt"/>
              </a:rPr>
              <a:t>weakening of the immune system.</a:t>
            </a:r>
            <a:endParaRPr lang="en-US" sz="2000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284" y="3425805"/>
            <a:ext cx="3275342" cy="19677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788" y="3322288"/>
            <a:ext cx="2438400" cy="325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571" y="109462"/>
            <a:ext cx="2643313" cy="182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6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Ebola: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b="1" dirty="0" smtClean="0">
                <a:solidFill>
                  <a:srgbClr val="FFFF00"/>
                </a:solidFill>
              </a:rPr>
              <a:t>Early symptoms are common </a:t>
            </a:r>
            <a:r>
              <a:rPr lang="en-US" dirty="0" smtClean="0"/>
              <a:t>in other diseases, which may become confused with malaria or typhoid fever.</a:t>
            </a:r>
          </a:p>
          <a:p>
            <a:r>
              <a:rPr lang="en-US" dirty="0" smtClean="0"/>
              <a:t>In the case that the individual has had </a:t>
            </a:r>
            <a:r>
              <a:rPr lang="en-US" b="1" dirty="0" smtClean="0">
                <a:solidFill>
                  <a:srgbClr val="FFFF00"/>
                </a:solidFill>
              </a:rPr>
              <a:t>contact </a:t>
            </a:r>
            <a:r>
              <a:rPr lang="en-US" dirty="0" smtClean="0"/>
              <a:t>with an </a:t>
            </a:r>
            <a:r>
              <a:rPr lang="en-US" b="1" dirty="0" smtClean="0">
                <a:solidFill>
                  <a:srgbClr val="FFFF00"/>
                </a:solidFill>
              </a:rPr>
              <a:t>Ebola infected person </a:t>
            </a:r>
            <a:r>
              <a:rPr lang="en-US" dirty="0" smtClean="0"/>
              <a:t>or </a:t>
            </a:r>
            <a:r>
              <a:rPr lang="en-US" b="1" dirty="0" smtClean="0">
                <a:solidFill>
                  <a:srgbClr val="FFFF00"/>
                </a:solidFill>
              </a:rPr>
              <a:t>contaminated object</a:t>
            </a:r>
            <a:r>
              <a:rPr lang="en-US" dirty="0" smtClean="0"/>
              <a:t>; it is more likely that the individual may be infected with Ebola. </a:t>
            </a:r>
          </a:p>
          <a:p>
            <a:r>
              <a:rPr lang="en-US" dirty="0" smtClean="0"/>
              <a:t>The individual with suspected symptoms of Ebola will be placed in </a:t>
            </a:r>
            <a:r>
              <a:rPr lang="en-US" b="1" dirty="0" smtClean="0">
                <a:solidFill>
                  <a:srgbClr val="FFFF00"/>
                </a:solidFill>
              </a:rPr>
              <a:t>isolation</a:t>
            </a:r>
            <a:r>
              <a:rPr lang="en-US" dirty="0" smtClean="0"/>
              <a:t> and then samples will be collected to perform laboratory test.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020436"/>
              </p:ext>
            </p:extLst>
          </p:nvPr>
        </p:nvGraphicFramePr>
        <p:xfrm>
          <a:off x="5830645" y="2752281"/>
          <a:ext cx="6217920" cy="3561214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3108960"/>
                <a:gridCol w="3108960"/>
              </a:tblGrid>
              <a:tr h="310855">
                <a:tc>
                  <a:txBody>
                    <a:bodyPr/>
                    <a:lstStyle/>
                    <a:p>
                      <a:r>
                        <a:rPr lang="en-US" sz="1600" b="1" dirty="0"/>
                        <a:t>Timeline of Infection</a:t>
                      </a:r>
                      <a:endParaRPr lang="en-US" sz="16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79340" marR="79340" marT="39670" marB="39670"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Diagnostic tests available</a:t>
                      </a:r>
                      <a:endParaRPr lang="en-US" sz="16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79340" marR="79340" marT="39670" marB="39670" anchor="ctr"/>
                </a:tc>
              </a:tr>
              <a:tr h="1678923">
                <a:tc>
                  <a:txBody>
                    <a:bodyPr/>
                    <a:lstStyle/>
                    <a:p>
                      <a:r>
                        <a:rPr lang="en-US" sz="1600" dirty="0"/>
                        <a:t>Within a few days after symptoms begin</a:t>
                      </a:r>
                      <a:endParaRPr lang="en-US" sz="16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79340" marR="79340" marT="39670" marB="39670" anchor="ctr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Antigen-capture enzyme-linked </a:t>
                      </a:r>
                      <a:r>
                        <a:rPr lang="en-US" sz="1600" dirty="0" err="1"/>
                        <a:t>immunosorbent</a:t>
                      </a:r>
                      <a:r>
                        <a:rPr lang="en-US" sz="1600" dirty="0"/>
                        <a:t> assay (ELISA) testing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/>
                        <a:t>IgM</a:t>
                      </a:r>
                      <a:r>
                        <a:rPr lang="en-US" sz="1600" dirty="0"/>
                        <a:t> ELISA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Polymerase chain reaction (PCR)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Virus isolation</a:t>
                      </a:r>
                      <a:endParaRPr lang="en-US" sz="16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79340" marR="79340" marT="39670" marB="39670" anchor="ctr"/>
                </a:tc>
              </a:tr>
              <a:tr h="545396">
                <a:tc>
                  <a:txBody>
                    <a:bodyPr/>
                    <a:lstStyle/>
                    <a:p>
                      <a:r>
                        <a:rPr lang="en-US" sz="1600"/>
                        <a:t>Later in disease course or after recovery</a:t>
                      </a:r>
                      <a:endParaRPr lang="en-US" sz="160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79340" marR="79340" marT="39670" marB="39670" anchor="ctr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/>
                        <a:t>IgM</a:t>
                      </a:r>
                      <a:r>
                        <a:rPr lang="en-US" sz="1600" dirty="0"/>
                        <a:t> and IgG antibodies</a:t>
                      </a:r>
                      <a:endParaRPr lang="en-US" sz="16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79340" marR="79340" marT="39670" marB="39670" anchor="ctr"/>
                </a:tc>
              </a:tr>
              <a:tr h="992091">
                <a:tc>
                  <a:txBody>
                    <a:bodyPr/>
                    <a:lstStyle/>
                    <a:p>
                      <a:r>
                        <a:rPr lang="en-US" sz="1600" dirty="0"/>
                        <a:t>Retrospectively in deceased patients</a:t>
                      </a:r>
                      <a:endParaRPr lang="en-US" sz="16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79340" marR="79340" marT="39670" marB="39670" anchor="ctr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Immunohistochemistry testing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PCR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Virus isolation</a:t>
                      </a:r>
                      <a:endParaRPr lang="en-US" sz="16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79340" marR="79340" marT="39670" marB="3967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33242" y="6379285"/>
            <a:ext cx="2829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CDC.gov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2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Ebola: Vaccine/cure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sz="2000" dirty="0" smtClean="0">
                <a:solidFill>
                  <a:srgbClr val="00B0F0"/>
                </a:solidFill>
              </a:rPr>
              <a:t>Rehydration</a:t>
            </a:r>
            <a:r>
              <a:rPr lang="en-US" sz="2000" dirty="0" smtClean="0"/>
              <a:t> and </a:t>
            </a:r>
            <a:r>
              <a:rPr lang="en-US" sz="2000" dirty="0">
                <a:solidFill>
                  <a:srgbClr val="00B0F0"/>
                </a:solidFill>
              </a:rPr>
              <a:t>treatment of specific symptoms</a:t>
            </a:r>
            <a:r>
              <a:rPr lang="en-US" sz="2000" dirty="0"/>
              <a:t>, improves survival. There </a:t>
            </a:r>
            <a:r>
              <a:rPr lang="en-US" sz="2000" dirty="0" smtClean="0"/>
              <a:t>has been </a:t>
            </a:r>
            <a:r>
              <a:rPr lang="en-US" sz="2000" dirty="0" smtClean="0">
                <a:solidFill>
                  <a:srgbClr val="FF0000"/>
                </a:solidFill>
              </a:rPr>
              <a:t>no official cure for EVD. </a:t>
            </a:r>
            <a:r>
              <a:rPr lang="en-US" sz="2000" dirty="0" smtClean="0"/>
              <a:t>Potential treatments are undergoing evaluation such as, immune </a:t>
            </a:r>
            <a:r>
              <a:rPr lang="en-US" sz="2000" dirty="0"/>
              <a:t>therapies and drug </a:t>
            </a:r>
            <a:r>
              <a:rPr lang="en-US" sz="2000" dirty="0" smtClean="0"/>
              <a:t>therapies. 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“No </a:t>
            </a:r>
            <a:r>
              <a:rPr lang="en-US" sz="2000" dirty="0">
                <a:solidFill>
                  <a:srgbClr val="FFFF00"/>
                </a:solidFill>
              </a:rPr>
              <a:t>licensed vaccines are available yet, but 2 potential vaccines are undergoing human safety testing</a:t>
            </a:r>
            <a:r>
              <a:rPr lang="en-US" sz="2000" dirty="0" smtClean="0">
                <a:solidFill>
                  <a:srgbClr val="FFFF00"/>
                </a:solidFill>
              </a:rPr>
              <a:t>.”-WHO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365" y="4251373"/>
            <a:ext cx="3924897" cy="2202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895" y="3078296"/>
            <a:ext cx="3182471" cy="2386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67" y="306521"/>
            <a:ext cx="4038600" cy="269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68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Ebola: 2014 </a:t>
            </a:r>
            <a:r>
              <a:rPr lang="en-US" dirty="0" smtClean="0"/>
              <a:t>west Africa outbreak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sz="2000" dirty="0" smtClean="0"/>
              <a:t>“The </a:t>
            </a:r>
            <a:r>
              <a:rPr lang="en-US" sz="2000" dirty="0"/>
              <a:t>2014 Ebola epidemic is the largest in history, affecting </a:t>
            </a:r>
            <a:r>
              <a:rPr lang="en-US" sz="2000" dirty="0" smtClean="0"/>
              <a:t>multiple countries in </a:t>
            </a:r>
            <a:r>
              <a:rPr lang="en-US" sz="2000" dirty="0"/>
              <a:t>West Africa</a:t>
            </a:r>
            <a:r>
              <a:rPr lang="en-US" sz="2000" dirty="0" smtClean="0"/>
              <a:t>.</a:t>
            </a:r>
            <a:r>
              <a:rPr lang="en-US" sz="2000" dirty="0"/>
              <a:t> </a:t>
            </a:r>
            <a:r>
              <a:rPr lang="en-US" sz="2000" dirty="0" smtClean="0"/>
              <a:t>“- </a:t>
            </a:r>
            <a:r>
              <a:rPr lang="en-US" sz="2000" dirty="0" smtClean="0"/>
              <a:t>CDC</a:t>
            </a:r>
          </a:p>
          <a:p>
            <a:endParaRPr lang="en-US" sz="2000" dirty="0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98496727"/>
              </p:ext>
            </p:extLst>
          </p:nvPr>
        </p:nvGraphicFramePr>
        <p:xfrm>
          <a:off x="6464151" y="2280621"/>
          <a:ext cx="5509111" cy="3814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540650" y="6347012"/>
            <a:ext cx="524973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(Updated November 7,2014) – CDC.gov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2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338</TotalTime>
  <Words>1148</Words>
  <Application>Microsoft Office PowerPoint</Application>
  <PresentationFormat>Widescreen</PresentationFormat>
  <Paragraphs>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Bookman Old Style</vt:lpstr>
      <vt:lpstr>Calibri</vt:lpstr>
      <vt:lpstr>Calibri Light</vt:lpstr>
      <vt:lpstr>Celestial</vt:lpstr>
      <vt:lpstr>What is ebola, and how will it affect us?</vt:lpstr>
      <vt:lpstr>Ebola: What is it? </vt:lpstr>
      <vt:lpstr>Ebola: Mortality rate</vt:lpstr>
      <vt:lpstr>Ebola: Origins</vt:lpstr>
      <vt:lpstr>Ebola: How it spreads</vt:lpstr>
      <vt:lpstr>Ebola: Symptoms</vt:lpstr>
      <vt:lpstr>Ebola: Diagnosis</vt:lpstr>
      <vt:lpstr>Ebola: Vaccine/cure</vt:lpstr>
      <vt:lpstr>Ebola: 2014 west Africa outbreak</vt:lpstr>
      <vt:lpstr>Ebola: 2014 west Africa outbreak</vt:lpstr>
      <vt:lpstr>Ebola: fear</vt:lpstr>
      <vt:lpstr>Ebola: American outbreak </vt:lpstr>
      <vt:lpstr>Ebola: Prevention</vt:lpstr>
      <vt:lpstr>Ebola: conclusion</vt:lpstr>
      <vt:lpstr>Works cited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ebola, and how will it affect us?</dc:title>
  <dc:creator>Elaine Thai</dc:creator>
  <cp:lastModifiedBy>Elaine Thai</cp:lastModifiedBy>
  <cp:revision>29</cp:revision>
  <dcterms:created xsi:type="dcterms:W3CDTF">2014-11-07T03:32:32Z</dcterms:created>
  <dcterms:modified xsi:type="dcterms:W3CDTF">2014-11-08T21:11:14Z</dcterms:modified>
</cp:coreProperties>
</file>